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305" r:id="rId6"/>
    <p:sldId id="284" r:id="rId7"/>
    <p:sldId id="286" r:id="rId8"/>
    <p:sldId id="304" r:id="rId9"/>
    <p:sldId id="288" r:id="rId10"/>
    <p:sldId id="281" r:id="rId11"/>
    <p:sldId id="301" r:id="rId12"/>
    <p:sldId id="290" r:id="rId13"/>
    <p:sldId id="289" r:id="rId14"/>
    <p:sldId id="271" r:id="rId15"/>
    <p:sldId id="293" r:id="rId16"/>
    <p:sldId id="264" r:id="rId17"/>
    <p:sldId id="302" r:id="rId18"/>
    <p:sldId id="303" r:id="rId19"/>
    <p:sldId id="297" r:id="rId20"/>
    <p:sldId id="298" r:id="rId21"/>
    <p:sldId id="299" r:id="rId22"/>
    <p:sldId id="30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C"/>
    <a:srgbClr val="255997"/>
    <a:srgbClr val="204D84"/>
    <a:srgbClr val="004F9E"/>
    <a:srgbClr val="E3EAF5"/>
    <a:srgbClr val="ECF1F8"/>
    <a:srgbClr val="E9EFF7"/>
    <a:srgbClr val="CCDAEC"/>
    <a:srgbClr val="B5C4F5"/>
    <a:srgbClr val="2F72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709" autoAdjust="0"/>
  </p:normalViewPr>
  <p:slideViewPr>
    <p:cSldViewPr>
      <p:cViewPr>
        <p:scale>
          <a:sx n="75" d="100"/>
          <a:sy n="75" d="100"/>
        </p:scale>
        <p:origin x="-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1C455-5917-4434-92BC-D26926E48A3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45753-27D7-49F3-8DE8-7F01EDEC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155C-9776-4BF6-B2DC-BC9878A2E278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B537-AA5D-4F43-A9C8-FF8489202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373D-853C-4A9B-9CC9-7796ACA7983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2108-2305-49C4-B749-A2728ECA3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1F945-5754-4AB6-AD39-C3EEF093A39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CB8D-5D20-4B7B-8CEE-AC7BA5E1E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070E-1AE5-47EA-89BB-24259A94D148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AE5F-CEB6-4B05-A10C-E8124C02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5EBF-C10F-41A9-9441-47E653C087B2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65D0-6EC6-4E96-A714-9794C6B31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BBFE-B5F7-479B-A702-81EEE08CD4AF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6AFC-437A-4FE2-BEFA-0683AFA3A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1FF1-30F6-441F-AA3B-9779D40614B9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299C-C5DF-415D-B421-D05A2116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D07E-17F3-4A27-8387-E3FBEF60148A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B228-1C66-41DF-8A64-620986728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1813-3886-47AD-AE0F-6E78907048DB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8585-CF5E-4560-B771-C6E995CE3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BD48-7CCE-4574-A743-FAF710C2F9D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1ED6-8C0E-4FB5-80DB-34F75DB40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99E9-5478-4E4C-98B5-711BA2116DE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41E5-9A36-4D87-BFBB-8B499D26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D4D94F-1DEE-40E0-B1C8-145F2239518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4A5557-E2F0-4E0E-B22D-D73A26866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571612"/>
            <a:ext cx="6000792" cy="64294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85992"/>
            <a:ext cx="7786742" cy="135732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«Об образовании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4572008"/>
            <a:ext cx="571504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 273-ФЗ от 29 декабря 2012 года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4200" r="74413" b="87400"/>
          <a:stretch>
            <a:fillRect/>
          </a:stretch>
        </p:blipFill>
        <p:spPr bwMode="auto">
          <a:xfrm>
            <a:off x="7308304" y="26064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71414"/>
            <a:ext cx="8286776" cy="830997"/>
          </a:xfrm>
          <a:prstGeom prst="rect">
            <a:avLst/>
          </a:prstGeom>
          <a:solidFill>
            <a:srgbClr val="2559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6F9FC"/>
                </a:solidFill>
              </a:rPr>
              <a:t>Сетевая форма реализации образовательных программ</a:t>
            </a:r>
            <a:endParaRPr lang="ru-RU" sz="1100" b="1" dirty="0">
              <a:solidFill>
                <a:srgbClr val="F6F9F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43" t="17708" r="3906" b="36458"/>
          <a:stretch>
            <a:fillRect/>
          </a:stretch>
        </p:blipFill>
        <p:spPr bwMode="auto">
          <a:xfrm>
            <a:off x="0" y="1000108"/>
            <a:ext cx="908558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528" y="1196752"/>
            <a:ext cx="8640960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Российской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Федерации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образование может быть получено: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организациях, осуществляющих образовательную деятельность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очно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заочно,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очно-заочно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Вне организаций, осуществляющих образовательную деятельность (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форме семейного образования или самообразования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).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528" y="116632"/>
            <a:ext cx="8568952" cy="1008112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Формы получения образования и формы обучения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b="17629"/>
          <a:stretch>
            <a:fillRect/>
          </a:stretch>
        </p:blipFill>
        <p:spPr bwMode="auto">
          <a:xfrm>
            <a:off x="-63972" y="116632"/>
            <a:ext cx="924448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928662" y="357166"/>
            <a:ext cx="7000924" cy="114300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Образовательная деятельность осуществляется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46"/>
            <a:ext cx="2571768" cy="1928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Организация, осуществляющая образовательную деятельность в качестве основного вида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572008"/>
            <a:ext cx="2714644" cy="2071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Юридические лица, любой правовой формы, </a:t>
            </a:r>
            <a:r>
              <a:rPr lang="ru-RU" dirty="0" smtClean="0">
                <a:solidFill>
                  <a:schemeClr val="tx1"/>
                </a:solidFill>
              </a:rPr>
              <a:t>осуществляющая образовательную деятельность в качестве </a:t>
            </a:r>
            <a:r>
              <a:rPr lang="ru-RU" dirty="0" smtClean="0">
                <a:solidFill>
                  <a:schemeClr val="tx1"/>
                </a:solidFill>
              </a:rPr>
              <a:t>дополнительной к основным видам 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4572008"/>
            <a:ext cx="2571768" cy="1928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Физические лица, осуществляющие предпринимательскую деятельность без образования юридического лица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412776"/>
            <a:ext cx="3205020" cy="12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b="1" dirty="0" smtClean="0"/>
              <a:t>Дошкольные образовательные организации</a:t>
            </a:r>
            <a:endParaRPr lang="ru-RU" sz="2400" b="1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3491880" y="1357298"/>
            <a:ext cx="5509276" cy="130821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образовательные программы дошкольного образования;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дополнительные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общеразвивающие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программы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323528" y="404664"/>
            <a:ext cx="8568952" cy="72008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Типы образовательных организаций 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 bwMode="auto">
          <a:xfrm>
            <a:off x="142844" y="3328392"/>
            <a:ext cx="3205020" cy="12527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Общеобразовательные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7"/>
          <p:cNvSpPr txBox="1">
            <a:spLocks/>
          </p:cNvSpPr>
          <p:nvPr/>
        </p:nvSpPr>
        <p:spPr bwMode="auto">
          <a:xfrm>
            <a:off x="3491880" y="2786058"/>
            <a:ext cx="5509276" cy="22145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образовательные программы начального, основного и общего образования;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образовательные программы дошкольного образования, дополнительные </a:t>
            </a:r>
            <a:r>
              <a:rPr lang="ru-RU" sz="2000" dirty="0" err="1">
                <a:solidFill>
                  <a:schemeClr val="tx1"/>
                </a:solidFill>
              </a:rPr>
              <a:t>общеразвивающие</a:t>
            </a:r>
            <a:r>
              <a:rPr lang="ru-RU" sz="2000" dirty="0">
                <a:solidFill>
                  <a:schemeClr val="tx1"/>
                </a:solidFill>
              </a:rPr>
              <a:t>  программы;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программы профессионального обучения</a:t>
            </a: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 bwMode="auto">
          <a:xfrm>
            <a:off x="142844" y="5357826"/>
            <a:ext cx="3310658" cy="12527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Организации дополнительного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 bwMode="auto">
          <a:xfrm>
            <a:off x="3563888" y="5157192"/>
            <a:ext cx="5437268" cy="14401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дополнительные образовательные программы;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программы дошкольного образования;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программы профессионального обучения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15750" r="3926" b="44351"/>
          <a:stretch>
            <a:fillRect/>
          </a:stretch>
        </p:blipFill>
        <p:spPr bwMode="auto">
          <a:xfrm>
            <a:off x="88555" y="1844824"/>
            <a:ext cx="8947941" cy="408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4200" r="74413" b="87400"/>
          <a:stretch>
            <a:fillRect/>
          </a:stretch>
        </p:blipFill>
        <p:spPr bwMode="auto">
          <a:xfrm>
            <a:off x="822422" y="285728"/>
            <a:ext cx="83215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28604"/>
            <a:ext cx="86972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  <a:endParaRPr lang="ru-RU" sz="1900" b="1" dirty="0">
              <a:solidFill>
                <a:srgbClr val="F6F9F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polunina_tl\Desktop\доклады МО\Доклад Министра образования и науки Челябинской области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38132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4786346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полном объёме финансируется  содержание С(К)ОУ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4143380"/>
            <a:ext cx="3500462" cy="2500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отдельные организации, осуществляющие образовательную деятельность по адаптивным основным образовательным программам, создаются субъектами РФ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357158" y="71414"/>
            <a:ext cx="8568952" cy="72008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Новое в Законе «Об образовании в РФ» 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4200" r="74413" b="87400"/>
          <a:stretch>
            <a:fillRect/>
          </a:stretch>
        </p:blipFill>
        <p:spPr bwMode="auto">
          <a:xfrm>
            <a:off x="2123728" y="188640"/>
            <a:ext cx="46805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260648"/>
            <a:ext cx="549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Наименование образовательной организации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4200" r="74413" b="87400"/>
          <a:stretch>
            <a:fillRect/>
          </a:stretch>
        </p:blipFill>
        <p:spPr bwMode="auto">
          <a:xfrm>
            <a:off x="1071538" y="214290"/>
            <a:ext cx="78215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285728"/>
            <a:ext cx="766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Наименование </a:t>
            </a:r>
            <a:r>
              <a:rPr lang="ru-RU" sz="2400" b="1" dirty="0" smtClean="0">
                <a:solidFill>
                  <a:schemeClr val="bg1"/>
                </a:solidFill>
              </a:rPr>
              <a:t>образовательных организаций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3929" r="16406" b="76428"/>
          <a:stretch>
            <a:fillRect/>
          </a:stretch>
        </p:blipFill>
        <p:spPr bwMode="auto">
          <a:xfrm>
            <a:off x="142844" y="1000107"/>
            <a:ext cx="885831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60000" r="3124" b="27143"/>
          <a:stretch>
            <a:fillRect/>
          </a:stretch>
        </p:blipFill>
        <p:spPr bwMode="auto">
          <a:xfrm>
            <a:off x="0" y="2000240"/>
            <a:ext cx="900115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73929" r="7031" b="6785"/>
          <a:stretch>
            <a:fillRect/>
          </a:stretch>
        </p:blipFill>
        <p:spPr bwMode="auto">
          <a:xfrm>
            <a:off x="214282" y="4000504"/>
            <a:ext cx="87154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26786" r="11718" b="65714"/>
          <a:stretch>
            <a:fillRect/>
          </a:stretch>
        </p:blipFill>
        <p:spPr bwMode="auto">
          <a:xfrm>
            <a:off x="285720" y="2571744"/>
            <a:ext cx="87154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11560" y="1772816"/>
            <a:ext cx="7848872" cy="4464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58775" algn="just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Дистанционные образовательные технологии;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Электронное обучение;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Обучение по интегрированным образовательным  программам;</a:t>
            </a:r>
          </a:p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Экспериментальная и инновационная деятельность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528" y="116632"/>
            <a:ext cx="8568952" cy="1008112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Новые формы реализации и освоения образовательных программ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11560" y="1196752"/>
            <a:ext cx="7848872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58775" algn="just">
              <a:lnSpc>
                <a:spcPct val="120000"/>
              </a:lnSpc>
              <a:tabLst>
                <a:tab pos="268288" algn="l"/>
                <a:tab pos="447675" algn="l"/>
              </a:tabLst>
            </a:pPr>
            <a:r>
              <a:rPr lang="ru-RU" sz="3200" b="1" dirty="0" smtClean="0">
                <a:solidFill>
                  <a:srgbClr val="2F72C3"/>
                </a:solidFill>
                <a:latin typeface="+mn-lt"/>
                <a:cs typeface="Times New Roman" pitchFamily="18" charset="0"/>
              </a:rPr>
              <a:t>Коллегиальные органы управления:</a:t>
            </a:r>
          </a:p>
          <a:p>
            <a:pPr indent="358775" algn="just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Общее собрание (конференция) работников образовательной организации;</a:t>
            </a:r>
          </a:p>
          <a:p>
            <a:pPr indent="358775" algn="just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Педагогический совет;</a:t>
            </a:r>
          </a:p>
          <a:p>
            <a:pPr indent="358775" algn="just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Попечительский совет, управляющий совет, наблюдательный совет и др.;</a:t>
            </a:r>
          </a:p>
          <a:p>
            <a:pPr indent="358775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Советы обучающихся;</a:t>
            </a:r>
          </a:p>
          <a:p>
            <a:pPr indent="358775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Советы родителей;</a:t>
            </a:r>
          </a:p>
          <a:p>
            <a:pPr indent="358775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Професиональные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союзы работников (представительные органы работников)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528" y="116632"/>
            <a:ext cx="8568952" cy="1008112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образовательной организацией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67544" y="1196752"/>
            <a:ext cx="8352928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Основанием возникновения образовательных отношений является:</a:t>
            </a:r>
          </a:p>
          <a:p>
            <a:pPr algn="just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распорядительный акт организации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осуществляющей образовательную деятельность, о приеме лица на обучение в эту организацию или  для прохождения промежуточной аттестации и (или) государственной итоговой аттестации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договор об образовании </a:t>
            </a:r>
            <a:endParaRPr lang="ru-RU" sz="28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501650" y="116632"/>
            <a:ext cx="8246814" cy="1008112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defRPr/>
            </a:pP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Основания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возникновения, изменения и прекращения образовательных отношений  (статья 53)   </a:t>
            </a:r>
            <a:b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7344" t="46875" r="3906" b="26041"/>
          <a:stretch>
            <a:fillRect/>
          </a:stretch>
        </p:blipFill>
        <p:spPr bwMode="auto">
          <a:xfrm>
            <a:off x="6786578" y="3286125"/>
            <a:ext cx="2143140" cy="30003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4200" r="74413" b="87400"/>
          <a:stretch>
            <a:fillRect/>
          </a:stretch>
        </p:blipFill>
        <p:spPr bwMode="auto">
          <a:xfrm>
            <a:off x="928662" y="214290"/>
            <a:ext cx="80358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226290"/>
            <a:ext cx="84296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6F9FC"/>
                </a:solidFill>
              </a:rPr>
              <a:t>Федеральный закон  «Об образовании в Российской Федерации»</a:t>
            </a:r>
          </a:p>
          <a:p>
            <a:pPr algn="ctr"/>
            <a:r>
              <a:rPr lang="ru-RU" sz="1600" b="1" dirty="0" smtClean="0">
                <a:solidFill>
                  <a:srgbClr val="F6F9FC"/>
                </a:solidFill>
              </a:rPr>
              <a:t>№ 273-ФЗ от 29 декабря 2012 года</a:t>
            </a:r>
            <a:endParaRPr lang="ru-RU" sz="1600" b="1" dirty="0">
              <a:solidFill>
                <a:srgbClr val="F6F9F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15625" r="3125" b="71875"/>
          <a:stretch>
            <a:fillRect/>
          </a:stretch>
        </p:blipFill>
        <p:spPr bwMode="auto">
          <a:xfrm>
            <a:off x="2214546" y="1000108"/>
            <a:ext cx="6643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30209" r="9374" b="60416"/>
          <a:stretch>
            <a:fillRect/>
          </a:stretch>
        </p:blipFill>
        <p:spPr bwMode="auto">
          <a:xfrm>
            <a:off x="0" y="2000240"/>
            <a:ext cx="8929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697" t="46876" r="86585" b="25685"/>
          <a:stretch>
            <a:fillRect/>
          </a:stretch>
        </p:blipFill>
        <p:spPr bwMode="auto">
          <a:xfrm>
            <a:off x="214282" y="3286124"/>
            <a:ext cx="1214446" cy="30003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8820" t="46875" r="33376" b="26041"/>
          <a:stretch>
            <a:fillRect/>
          </a:stretch>
        </p:blipFill>
        <p:spPr bwMode="auto">
          <a:xfrm>
            <a:off x="1396978" y="3286124"/>
            <a:ext cx="5389600" cy="30003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polunina_tl\Desktop\доклады МО\Доклад Министра образования и науки Челябинской области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38132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polunina_tl\Desktop\доклады МО\Доклад Министра образования и науки Челябинской области\Слайд19.JPG"/>
          <p:cNvPicPr>
            <a:picLocks noChangeAspect="1" noChangeArrowheads="1"/>
          </p:cNvPicPr>
          <p:nvPr/>
        </p:nvPicPr>
        <p:blipFill>
          <a:blip r:embed="rId2" cstate="print"/>
          <a:srcRect b="39500"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noFill/>
        </p:spPr>
      </p:pic>
      <p:pic>
        <p:nvPicPr>
          <p:cNvPr id="5" name="Picture 2" descr="C:\Users\polunina_tl\Desktop\доклады МО\Доклад Министра образования и науки Челябинской области\Слайд19.JPG"/>
          <p:cNvPicPr>
            <a:picLocks noChangeAspect="1" noChangeArrowheads="1"/>
          </p:cNvPicPr>
          <p:nvPr/>
        </p:nvPicPr>
        <p:blipFill>
          <a:blip r:embed="rId2" cstate="print"/>
          <a:srcRect l="1963" t="14700" r="3538" b="39500"/>
          <a:stretch>
            <a:fillRect/>
          </a:stretch>
        </p:blipFill>
        <p:spPr bwMode="auto">
          <a:xfrm>
            <a:off x="-142908" y="971029"/>
            <a:ext cx="9321264" cy="454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571612"/>
            <a:ext cx="6000792" cy="64294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85992"/>
            <a:ext cx="7786742" cy="135732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«Об образовании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4572008"/>
            <a:ext cx="571504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 273-ФЗ от 29 декабря 2012 года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75" t="4200" r="74413" b="87400"/>
          <a:stretch>
            <a:fillRect/>
          </a:stretch>
        </p:blipFill>
        <p:spPr bwMode="auto">
          <a:xfrm>
            <a:off x="785786" y="260648"/>
            <a:ext cx="83582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44000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50" t="16800" r="8651" b="41201"/>
          <a:stretch>
            <a:fillRect/>
          </a:stretch>
        </p:blipFill>
        <p:spPr bwMode="auto">
          <a:xfrm>
            <a:off x="107504" y="1772816"/>
            <a:ext cx="89644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  <a:endParaRPr lang="ru-RU" sz="2400" b="1" dirty="0">
              <a:solidFill>
                <a:srgbClr val="F6F9F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4200" r="74413" b="87400"/>
          <a:stretch>
            <a:fillRect/>
          </a:stretch>
        </p:blipFill>
        <p:spPr bwMode="auto">
          <a:xfrm>
            <a:off x="7308304" y="26064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50" t="15750" r="3538" b="25850"/>
          <a:stretch>
            <a:fillRect/>
          </a:stretch>
        </p:blipFill>
        <p:spPr bwMode="auto">
          <a:xfrm>
            <a:off x="0" y="1142984"/>
            <a:ext cx="914606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  <a:solidFill>
            <a:srgbClr val="4274B0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Структура уровней образования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1000108"/>
            <a:ext cx="607223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Уровни образования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714488"/>
            <a:ext cx="8072494" cy="6549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1) Дошкольное образование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2500306"/>
            <a:ext cx="8072494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2) Начальное общее образование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3214686"/>
            <a:ext cx="8072494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3) Основное общее образование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472" y="3857628"/>
            <a:ext cx="8143932" cy="5789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4) Среднее общее образование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572008"/>
            <a:ext cx="8143932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5) Среднее профессиональное образование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5072074"/>
            <a:ext cx="8143932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6) Высшее образование - </a:t>
            </a:r>
            <a:r>
              <a:rPr lang="ru-RU" sz="2000" dirty="0" err="1" smtClean="0">
                <a:solidFill>
                  <a:schemeClr val="tx1"/>
                </a:solidFill>
              </a:rPr>
              <a:t>бакалавриат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5572140"/>
            <a:ext cx="814393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7) Высшее образование – подготовка специалиста или магистратура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6143644"/>
            <a:ext cx="8143932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8) Высшее образование – подготовка научно-педагогических кадров, ординатура, </a:t>
            </a:r>
            <a:r>
              <a:rPr lang="ru-RU" sz="2000" dirty="0" err="1" smtClean="0">
                <a:solidFill>
                  <a:schemeClr val="tx1"/>
                </a:solidFill>
              </a:rPr>
              <a:t>ассистентура-стажировка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polunina_tl\Desktop\доклады МО\Доклад Министра образования и науки Челябинской области\Слайд15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  <p:pic>
        <p:nvPicPr>
          <p:cNvPr id="41987" name="Picture 3" descr="C:\Users\polunina_tl\Desktop\доклады МО\Доклад Министра образования и науки Челябинской области\Слайд8.JPG"/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50" t="22050" r="2751" b="16001"/>
          <a:stretch>
            <a:fillRect/>
          </a:stretch>
        </p:blipFill>
        <p:spPr bwMode="auto">
          <a:xfrm>
            <a:off x="107504" y="1052736"/>
            <a:ext cx="88569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929718" cy="846386"/>
          </a:xfrm>
          <a:prstGeom prst="rect">
            <a:avLst/>
          </a:prstGeom>
          <a:solidFill>
            <a:srgbClr val="204D84"/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F6F9F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6F9FC"/>
                </a:solidFill>
              </a:rPr>
              <a:t>Образовательные программы</a:t>
            </a:r>
          </a:p>
          <a:p>
            <a:pPr algn="ctr"/>
            <a:endParaRPr lang="ru-RU" sz="1100" b="1" dirty="0">
              <a:solidFill>
                <a:srgbClr val="F6F9F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  <a:solidFill>
            <a:srgbClr val="4274B0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Основные образовательные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124744"/>
            <a:ext cx="828680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Основные общеобразовательные программы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1916832"/>
            <a:ext cx="6000792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Образовательные программы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дошкольного </a:t>
            </a:r>
            <a:r>
              <a:rPr lang="ru-RU" sz="2800" dirty="0" smtClean="0">
                <a:solidFill>
                  <a:schemeClr val="tx1"/>
                </a:solidFill>
              </a:rPr>
              <a:t>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3140968"/>
            <a:ext cx="600079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Образовательные программы начального общего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4365104"/>
            <a:ext cx="600079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Образовательные программы основного общего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0166" y="5589240"/>
            <a:ext cx="6000792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Образовательные программы среднего общего образования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32" y="3071810"/>
            <a:ext cx="3286148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Дополнительные </a:t>
            </a:r>
            <a:r>
              <a:rPr lang="ru-RU" sz="2200" b="1" dirty="0" err="1" smtClean="0"/>
              <a:t>общеразвивающие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 smtClean="0"/>
              <a:t>программы</a:t>
            </a:r>
            <a:endParaRPr lang="ru-RU" sz="2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4857760"/>
            <a:ext cx="3286148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50" b="1" dirty="0" smtClean="0"/>
              <a:t>Дополнительные </a:t>
            </a:r>
            <a:r>
              <a:rPr lang="ru-RU" sz="2150" b="1" dirty="0" err="1" smtClean="0"/>
              <a:t>предпрофессиональные</a:t>
            </a:r>
            <a:r>
              <a:rPr lang="ru-RU" sz="2150" b="1" dirty="0" smtClean="0"/>
              <a:t> </a:t>
            </a:r>
          </a:p>
          <a:p>
            <a:pPr algn="ctr"/>
            <a:r>
              <a:rPr lang="ru-RU" sz="2150" b="1" dirty="0" smtClean="0"/>
              <a:t>программы</a:t>
            </a:r>
            <a:endParaRPr lang="ru-RU" sz="215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3143248"/>
            <a:ext cx="3286148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Программы повышения квалификации</a:t>
            </a:r>
            <a:endParaRPr lang="ru-RU" sz="2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4929198"/>
            <a:ext cx="3286148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Программы профессиональной переподготовки</a:t>
            </a:r>
            <a:endParaRPr lang="ru-RU" sz="2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142984"/>
            <a:ext cx="3857652" cy="17145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Дополнительные общеобразовательные </a:t>
            </a:r>
          </a:p>
          <a:p>
            <a:pPr algn="ctr"/>
            <a:r>
              <a:rPr lang="ru-RU" sz="2600" b="1" dirty="0" smtClean="0"/>
              <a:t>программы</a:t>
            </a:r>
            <a:endParaRPr lang="ru-RU" sz="2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142984"/>
            <a:ext cx="3929090" cy="17145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Дополнительные профессиональные </a:t>
            </a:r>
          </a:p>
          <a:p>
            <a:pPr algn="ctr"/>
            <a:r>
              <a:rPr lang="ru-RU" sz="2600" b="1" dirty="0" smtClean="0"/>
              <a:t>программы</a:t>
            </a:r>
            <a:endParaRPr lang="ru-RU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71414"/>
            <a:ext cx="8643998" cy="954107"/>
          </a:xfrm>
          <a:prstGeom prst="rect">
            <a:avLst/>
          </a:prstGeom>
          <a:solidFill>
            <a:srgbClr val="204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6F9FC"/>
                </a:solidFill>
              </a:rPr>
              <a:t>Дополнительные образовательные программы</a:t>
            </a:r>
            <a:endParaRPr lang="ru-RU" sz="1100" b="1" dirty="0">
              <a:solidFill>
                <a:srgbClr val="F6F9F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469</Words>
  <Application>Microsoft Office PowerPoint</Application>
  <PresentationFormat>Экран (4:3)</PresentationFormat>
  <Paragraphs>103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Структура уровней образования</vt:lpstr>
      <vt:lpstr>Слайд 6</vt:lpstr>
      <vt:lpstr>Слайд 7</vt:lpstr>
      <vt:lpstr>Основные образовательные программы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T134</dc:creator>
  <cp:lastModifiedBy>Администратор</cp:lastModifiedBy>
  <cp:revision>68</cp:revision>
  <dcterms:created xsi:type="dcterms:W3CDTF">2013-03-11T09:40:18Z</dcterms:created>
  <dcterms:modified xsi:type="dcterms:W3CDTF">2013-03-12T11:48:12Z</dcterms:modified>
</cp:coreProperties>
</file>